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832" autoAdjust="0"/>
  </p:normalViewPr>
  <p:slideViewPr>
    <p:cSldViewPr>
      <p:cViewPr>
        <p:scale>
          <a:sx n="110" d="100"/>
          <a:sy n="110" d="100"/>
        </p:scale>
        <p:origin x="-1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14546" y="0"/>
            <a:ext cx="6929454" cy="7143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ЮРИСТЫ-МОШЕННИКИ: КАК НЕ СТАТЬ ЖЕРТВОЙ ОБМАНА</a:t>
            </a:r>
            <a:endParaRPr lang="ru-RU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928670"/>
            <a:ext cx="4500562" cy="25717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ru-RU" sz="1800" b="1" dirty="0" smtClean="0"/>
          </a:p>
          <a:p>
            <a:pPr algn="just">
              <a:buFont typeface="Wingdings" pitchFamily="2" charset="2"/>
              <a:buChar char="Ø"/>
            </a:pPr>
            <a:endParaRPr lang="ru-RU" sz="1800" b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1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785794"/>
            <a:ext cx="5643602" cy="93871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/>
              <a:t>Часто под видом бесплатной консультации происходит обычная продажа юридических услуг. Необходимо помнить, что </a:t>
            </a:r>
            <a:r>
              <a:rPr lang="ru-RU" sz="1100" b="1" dirty="0" smtClean="0">
                <a:solidFill>
                  <a:srgbClr val="FF0000"/>
                </a:solidFill>
              </a:rPr>
              <a:t>право на бесплатную юридическую помощь предусмотрено не для всех</a:t>
            </a:r>
            <a:r>
              <a:rPr lang="ru-RU" sz="1100" dirty="0" smtClean="0"/>
              <a:t>, а только для категорий, указанных в ст. 20  Федерального закона № 324-ФЗ от 21 ноября 2011 года «О бесплатной юридической помощи в Российской Федерации». </a:t>
            </a:r>
            <a:endParaRPr lang="ru-RU" sz="1100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0" y="857232"/>
            <a:ext cx="3286116" cy="7858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«Бесплатная» консультация, внезапные акции и скидки</a:t>
            </a:r>
            <a:endParaRPr lang="ru-RU" b="1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0" y="1785926"/>
            <a:ext cx="3286116" cy="928694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Точное указание стоимости услуг без ознакомления с материалами дела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0" y="2857496"/>
            <a:ext cx="3286116" cy="7858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Выигрышное на сто процентов дело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0" y="3786190"/>
            <a:ext cx="3286116" cy="7858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 словах одно, на бумаге другое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0" y="4857760"/>
            <a:ext cx="3286116" cy="7858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Доверяй, но проверяй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0" y="5929330"/>
            <a:ext cx="3286116" cy="7858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Вам не выдают кассовые чеки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2000240"/>
            <a:ext cx="5643602" cy="7694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/>
              <a:t>Ни один юрист, каким бы опытным он ни был, не в состоянии оценить стоимость предстоящих работ, не ознакомившись с материалами дела. </a:t>
            </a:r>
            <a:r>
              <a:rPr lang="ru-RU" sz="1100" b="1" dirty="0" smtClean="0">
                <a:solidFill>
                  <a:srgbClr val="FF0000"/>
                </a:solidFill>
              </a:rPr>
              <a:t>Если юрист, не взглянув на ваши документы, выставляет вам счет за свои услуги, это сигнал о его некомпетентности</a:t>
            </a:r>
            <a:r>
              <a:rPr lang="ru-RU" sz="1100" dirty="0" smtClean="0"/>
              <a:t>.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2857496"/>
            <a:ext cx="5643602" cy="7694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100" b="1" dirty="0" smtClean="0">
                <a:solidFill>
                  <a:srgbClr val="FF0000"/>
                </a:solidFill>
              </a:rPr>
              <a:t>Не бывает стопроцентных гарантий успешности дела</a:t>
            </a:r>
            <a:r>
              <a:rPr lang="ru-RU" sz="1100" dirty="0" smtClean="0"/>
              <a:t>, поскольку юрист изначально основывает свою позицию только на тех данных, что предоставил или сообщил ему клиент. То, что клиенту могло показаться незначительным, а соответственно, не было доведено до сведения юриста, может радикально изменить ход всего дела впоследствии.</a:t>
            </a:r>
            <a:endParaRPr lang="ru-RU" sz="11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57554" y="3786190"/>
            <a:ext cx="5643602" cy="76944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</a:rPr>
              <a:t>При заключении договора на оказание юридических услуг необходимо просить фиксировать в договоре оговоренные устно условия</a:t>
            </a:r>
            <a:r>
              <a:rPr lang="ru-RU" sz="1100" dirty="0" smtClean="0"/>
              <a:t>. Если вам откажут, мотивируя это тем, что договор является типовым, то сотрудничать с такой компанией не стоит: велик риск стать жертвой некачественно оказанных услуг.</a:t>
            </a:r>
            <a:endParaRPr lang="ru-RU" sz="11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4643446"/>
            <a:ext cx="5643602" cy="110799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</a:rPr>
              <a:t>Уточните фамилию, имя и отчество юриста, которому предстоит вести ваше дело, и проверьте наличие информации о нем в интернете </a:t>
            </a:r>
            <a:r>
              <a:rPr lang="ru-RU" sz="1100" dirty="0" smtClean="0"/>
              <a:t>(отзывы с обозначением конкретики (номеров дел, договоров, дат судебных заседаний и так далее); упоминание Ф.И.О. в судебной практике; упоминание адресов и наименование фирм, с которыми связан или был связан данный юрист; регистрационный номер адвоката и его принадлежность к адвокатской палате, в которой он зарегистрирован.</a:t>
            </a:r>
            <a:endParaRPr lang="ru-RU" sz="11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357554" y="5857893"/>
            <a:ext cx="5643602" cy="93871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100" b="1" dirty="0" smtClean="0">
                <a:solidFill>
                  <a:srgbClr val="FF0000"/>
                </a:solidFill>
              </a:rPr>
              <a:t>Юридические фирмы обязаны выдавать своим клиентам кассовые чеки. Эта обязанность распространяется и на частных юристов, работающих как индивидуальные предприниматели</a:t>
            </a:r>
            <a:r>
              <a:rPr lang="ru-RU" sz="1100" dirty="0" smtClean="0"/>
              <a:t>. Отказ в выдаче кассового чека говорит о том, что компания скрывает свои доходы, уклоняется от уплаты реальных налогов и ведет бизнес фактически нелегально.</a:t>
            </a:r>
            <a:endParaRPr lang="ru-RU" sz="1100" dirty="0"/>
          </a:p>
        </p:txBody>
      </p:sp>
      <p:pic>
        <p:nvPicPr>
          <p:cNvPr id="24" name="Рисунок 23" descr="RHLzTI_DzsI.jpg"/>
          <p:cNvPicPr>
            <a:picLocks noChangeAspect="1"/>
          </p:cNvPicPr>
          <p:nvPr/>
        </p:nvPicPr>
        <p:blipFill>
          <a:blip r:embed="rId2" cstate="print"/>
          <a:srcRect l="15625" r="47656" b="-357"/>
          <a:stretch>
            <a:fillRect/>
          </a:stretch>
        </p:blipFill>
        <p:spPr>
          <a:xfrm>
            <a:off x="0" y="1"/>
            <a:ext cx="714348" cy="79035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42910" y="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ПРОКУРАТУРА</a:t>
            </a:r>
          </a:p>
          <a:p>
            <a:r>
              <a:rPr lang="ru-RU" sz="1600" b="1" dirty="0" smtClean="0"/>
              <a:t>ИРБЕЙСКОГО </a:t>
            </a:r>
          </a:p>
          <a:p>
            <a:r>
              <a:rPr lang="ru-RU" sz="1600" b="1" dirty="0" smtClean="0"/>
              <a:t>РАЙОНА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220</Words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ЮРИСТЫ-МОШЕННИКИ: КАК НЕ СТАТЬ ЖЕРТВОЙ ОБМАНА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ЮРИСТЫ-МОШЕННИКИ: КАК НЕ СТАТЬ ЖЕРТВОЙ ОБМАНА</dc:title>
  <dc:creator>User</dc:creator>
  <cp:lastModifiedBy>Пользователь Windows</cp:lastModifiedBy>
  <cp:revision>22</cp:revision>
  <dcterms:modified xsi:type="dcterms:W3CDTF">2023-02-08T08:58:21Z</dcterms:modified>
</cp:coreProperties>
</file>